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56BD1F-0B5A-4F78-BD46-7514B1192569}">
  <a:tblStyle styleId="{2456BD1F-0B5A-4F78-BD46-7514B119256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63" d="100"/>
          <a:sy n="63" d="100"/>
        </p:scale>
        <p:origin x="77" y="792"/>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
        <p:cNvGrpSpPr/>
        <p:nvPr/>
      </p:nvGrpSpPr>
      <p:grpSpPr>
        <a:xfrm>
          <a:off x="0" y="0"/>
          <a:ext cx="0" cy="0"/>
          <a:chOff x="0" y="0"/>
          <a:chExt cx="0" cy="0"/>
        </a:xfrm>
      </p:grpSpPr>
      <p:sp>
        <p:nvSpPr>
          <p:cNvPr id="51" name="Google Shape;51;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 name="Google Shape;52;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g819056757f_0_4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3" name="Google Shape;123;g819056757f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7"/>
        <p:cNvGrpSpPr/>
        <p:nvPr/>
      </p:nvGrpSpPr>
      <p:grpSpPr>
        <a:xfrm>
          <a:off x="0" y="0"/>
          <a:ext cx="0" cy="0"/>
          <a:chOff x="0" y="0"/>
          <a:chExt cx="0" cy="0"/>
        </a:xfrm>
      </p:grpSpPr>
      <p:sp>
        <p:nvSpPr>
          <p:cNvPr id="128" name="Google Shape;128;g819056757f_0_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 name="Google Shape;129;g819056757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3"/>
        <p:cNvGrpSpPr/>
        <p:nvPr/>
      </p:nvGrpSpPr>
      <p:grpSpPr>
        <a:xfrm>
          <a:off x="0" y="0"/>
          <a:ext cx="0" cy="0"/>
          <a:chOff x="0" y="0"/>
          <a:chExt cx="0" cy="0"/>
        </a:xfrm>
      </p:grpSpPr>
      <p:sp>
        <p:nvSpPr>
          <p:cNvPr id="134" name="Google Shape;134;g71a246c1d7_0_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 name="Google Shape;135;g71a246c1d7_0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
        <p:cNvGrpSpPr/>
        <p:nvPr/>
      </p:nvGrpSpPr>
      <p:grpSpPr>
        <a:xfrm>
          <a:off x="0" y="0"/>
          <a:ext cx="0" cy="0"/>
          <a:chOff x="0" y="0"/>
          <a:chExt cx="0" cy="0"/>
        </a:xfrm>
      </p:grpSpPr>
      <p:sp>
        <p:nvSpPr>
          <p:cNvPr id="57" name="Google Shape;57;g7d7af24be6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 name="Google Shape;58;g7d7af24be6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In benign cases, websites can save your preferences and show better recommendation when you visit next time</a:t>
            </a:r>
            <a:endParaRPr/>
          </a:p>
          <a:p>
            <a:pPr marL="0" lvl="0" indent="0" algn="l" rtl="0">
              <a:spcBef>
                <a:spcPts val="0"/>
              </a:spcBef>
              <a:spcAft>
                <a:spcPts val="0"/>
              </a:spcAft>
              <a:buNone/>
            </a:pPr>
            <a:r>
              <a:rPr lang="en"/>
              <a:t>However, in more malicious cases, insurance companies could track down your search history of diseases and raise your insurance rates</a:t>
            </a:r>
            <a:endParaRPr/>
          </a:p>
          <a:p>
            <a:pPr marL="0" lvl="0" indent="0" algn="l" rtl="0">
              <a:spcBef>
                <a:spcPts val="0"/>
              </a:spcBef>
              <a:spcAft>
                <a:spcPts val="0"/>
              </a:spcAft>
              <a:buNone/>
            </a:pPr>
            <a:endParaRPr/>
          </a:p>
          <a:p>
            <a:pPr marL="0" lvl="0" indent="0" algn="l" rtl="0">
              <a:spcBef>
                <a:spcPts val="0"/>
              </a:spcBef>
              <a:spcAft>
                <a:spcPts val="0"/>
              </a:spcAft>
              <a:buNone/>
            </a:pPr>
            <a:r>
              <a:rPr lang="en"/>
              <a:t>We were curious about the extent to which users are tracked every day, and how privacy extentions and browsers can help protect users.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
        <p:cNvGrpSpPr/>
        <p:nvPr/>
      </p:nvGrpSpPr>
      <p:grpSpPr>
        <a:xfrm>
          <a:off x="0" y="0"/>
          <a:ext cx="0" cy="0"/>
          <a:chOff x="0" y="0"/>
          <a:chExt cx="0" cy="0"/>
        </a:xfrm>
      </p:grpSpPr>
      <p:sp>
        <p:nvSpPr>
          <p:cNvPr id="64" name="Google Shape;64;g7d7af24be6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 name="Google Shape;65;g7d7af24be6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
        <p:cNvGrpSpPr/>
        <p:nvPr/>
      </p:nvGrpSpPr>
      <p:grpSpPr>
        <a:xfrm>
          <a:off x="0" y="0"/>
          <a:ext cx="0" cy="0"/>
          <a:chOff x="0" y="0"/>
          <a:chExt cx="0" cy="0"/>
        </a:xfrm>
      </p:grpSpPr>
      <p:sp>
        <p:nvSpPr>
          <p:cNvPr id="74" name="Google Shape;74;g819056757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 name="Google Shape;75;g819056757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Mention how square of prominence is used instead of simply prominence in order to place less emphasis on blockers that block inane trackers (ones that appear only once on websites and basically contribute inverse ranking value to final score)</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g819056757f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 name="Google Shape;88;g819056757f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
        <p:cNvGrpSpPr/>
        <p:nvPr/>
      </p:nvGrpSpPr>
      <p:grpSpPr>
        <a:xfrm>
          <a:off x="0" y="0"/>
          <a:ext cx="0" cy="0"/>
          <a:chOff x="0" y="0"/>
          <a:chExt cx="0" cy="0"/>
        </a:xfrm>
      </p:grpSpPr>
      <p:sp>
        <p:nvSpPr>
          <p:cNvPr id="94" name="Google Shape;94;g819f2a5be5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 name="Google Shape;95;g819f2a5be5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Google Shape;100;g819056757f_0_2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 name="Google Shape;101;g819056757f_0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AB Testing and security</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719c8301f9_1_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719c8301f9_1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719c8301f9_1_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719c8301f9_1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25"/>
            <a:ext cx="4572000" cy="5143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dk1"/>
              </a:buClr>
              <a:buSzPts val="1800"/>
              <a:buChar char="●"/>
              <a:defRPr>
                <a:solidFill>
                  <a:schemeClr val="dk1"/>
                </a:solidFill>
              </a:defRPr>
            </a:lvl1pPr>
            <a:lvl2pPr marL="914400" lvl="1" indent="-317500">
              <a:spcBef>
                <a:spcPts val="1600"/>
              </a:spcBef>
              <a:spcAft>
                <a:spcPts val="0"/>
              </a:spcAft>
              <a:buClr>
                <a:schemeClr val="dk1"/>
              </a:buClr>
              <a:buSzPts val="1400"/>
              <a:buChar char="○"/>
              <a:defRPr>
                <a:solidFill>
                  <a:schemeClr val="dk1"/>
                </a:solidFill>
              </a:defRPr>
            </a:lvl2pPr>
            <a:lvl3pPr marL="1371600" lvl="2" indent="-317500">
              <a:spcBef>
                <a:spcPts val="1600"/>
              </a:spcBef>
              <a:spcAft>
                <a:spcPts val="0"/>
              </a:spcAft>
              <a:buClr>
                <a:schemeClr val="dk1"/>
              </a:buClr>
              <a:buSzPts val="1400"/>
              <a:buChar char="■"/>
              <a:defRPr>
                <a:solidFill>
                  <a:schemeClr val="dk1"/>
                </a:solidFill>
              </a:defRPr>
            </a:lvl3pPr>
            <a:lvl4pPr marL="1828800" lvl="3" indent="-317500">
              <a:spcBef>
                <a:spcPts val="1600"/>
              </a:spcBef>
              <a:spcAft>
                <a:spcPts val="0"/>
              </a:spcAft>
              <a:buClr>
                <a:schemeClr val="dk1"/>
              </a:buClr>
              <a:buSzPts val="1400"/>
              <a:buChar char="●"/>
              <a:defRPr>
                <a:solidFill>
                  <a:schemeClr val="dk1"/>
                </a:solidFill>
              </a:defRPr>
            </a:lvl4pPr>
            <a:lvl5pPr marL="2286000" lvl="4" indent="-317500">
              <a:spcBef>
                <a:spcPts val="1600"/>
              </a:spcBef>
              <a:spcAft>
                <a:spcPts val="0"/>
              </a:spcAft>
              <a:buClr>
                <a:schemeClr val="dk1"/>
              </a:buClr>
              <a:buSzPts val="1400"/>
              <a:buChar char="○"/>
              <a:defRPr>
                <a:solidFill>
                  <a:schemeClr val="dk1"/>
                </a:solidFill>
              </a:defRPr>
            </a:lvl5pPr>
            <a:lvl6pPr marL="2743200" lvl="5" indent="-317500">
              <a:spcBef>
                <a:spcPts val="1600"/>
              </a:spcBef>
              <a:spcAft>
                <a:spcPts val="0"/>
              </a:spcAft>
              <a:buClr>
                <a:schemeClr val="dk1"/>
              </a:buClr>
              <a:buSzPts val="1400"/>
              <a:buChar char="■"/>
              <a:defRPr>
                <a:solidFill>
                  <a:schemeClr val="dk1"/>
                </a:solidFill>
              </a:defRPr>
            </a:lvl6pPr>
            <a:lvl7pPr marL="3200400" lvl="6" indent="-317500">
              <a:spcBef>
                <a:spcPts val="1600"/>
              </a:spcBef>
              <a:spcAft>
                <a:spcPts val="0"/>
              </a:spcAft>
              <a:buClr>
                <a:schemeClr val="dk1"/>
              </a:buClr>
              <a:buSzPts val="1400"/>
              <a:buChar char="●"/>
              <a:defRPr>
                <a:solidFill>
                  <a:schemeClr val="dk1"/>
                </a:solidFill>
              </a:defRPr>
            </a:lvl7pPr>
            <a:lvl8pPr marL="3657600" lvl="7" indent="-317500">
              <a:spcBef>
                <a:spcPts val="1600"/>
              </a:spcBef>
              <a:spcAft>
                <a:spcPts val="0"/>
              </a:spcAft>
              <a:buClr>
                <a:schemeClr val="dk1"/>
              </a:buClr>
              <a:buSzPts val="1400"/>
              <a:buChar char="○"/>
              <a:defRPr>
                <a:solidFill>
                  <a:schemeClr val="dk1"/>
                </a:solidFill>
              </a:defRPr>
            </a:lvl8pPr>
            <a:lvl9pPr marL="4114800" lvl="8" indent="-317500">
              <a:spcBef>
                <a:spcPts val="1600"/>
              </a:spcBef>
              <a:spcAft>
                <a:spcPts val="1600"/>
              </a:spcAft>
              <a:buClr>
                <a:schemeClr val="dk1"/>
              </a:buClr>
              <a:buSzPts val="1400"/>
              <a:buChar char="■"/>
              <a:defRPr>
                <a:solidFill>
                  <a:schemeClr val="dk1"/>
                </a:solidFill>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dark-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lt2"/>
              </a:buClr>
              <a:buSzPts val="1800"/>
              <a:buChar char="●"/>
              <a:defRPr sz="1800">
                <a:solidFill>
                  <a:schemeClr val="lt2"/>
                </a:solidFill>
              </a:defRPr>
            </a:lvl1pPr>
            <a:lvl2pPr marL="914400" lvl="1" indent="-317500">
              <a:lnSpc>
                <a:spcPct val="115000"/>
              </a:lnSpc>
              <a:spcBef>
                <a:spcPts val="1600"/>
              </a:spcBef>
              <a:spcAft>
                <a:spcPts val="0"/>
              </a:spcAft>
              <a:buClr>
                <a:schemeClr val="lt2"/>
              </a:buClr>
              <a:buSzPts val="1400"/>
              <a:buChar char="○"/>
              <a:defRPr>
                <a:solidFill>
                  <a:schemeClr val="lt2"/>
                </a:solidFill>
              </a:defRPr>
            </a:lvl2pPr>
            <a:lvl3pPr marL="1371600" lvl="2" indent="-317500">
              <a:lnSpc>
                <a:spcPct val="115000"/>
              </a:lnSpc>
              <a:spcBef>
                <a:spcPts val="1600"/>
              </a:spcBef>
              <a:spcAft>
                <a:spcPts val="0"/>
              </a:spcAft>
              <a:buClr>
                <a:schemeClr val="lt2"/>
              </a:buClr>
              <a:buSzPts val="1400"/>
              <a:buChar char="■"/>
              <a:defRPr>
                <a:solidFill>
                  <a:schemeClr val="lt2"/>
                </a:solidFill>
              </a:defRPr>
            </a:lvl3pPr>
            <a:lvl4pPr marL="1828800" lvl="3" indent="-317500">
              <a:lnSpc>
                <a:spcPct val="115000"/>
              </a:lnSpc>
              <a:spcBef>
                <a:spcPts val="1600"/>
              </a:spcBef>
              <a:spcAft>
                <a:spcPts val="0"/>
              </a:spcAft>
              <a:buClr>
                <a:schemeClr val="lt2"/>
              </a:buClr>
              <a:buSzPts val="1400"/>
              <a:buChar char="●"/>
              <a:defRPr>
                <a:solidFill>
                  <a:schemeClr val="lt2"/>
                </a:solidFill>
              </a:defRPr>
            </a:lvl4pPr>
            <a:lvl5pPr marL="2286000" lvl="4" indent="-317500">
              <a:lnSpc>
                <a:spcPct val="115000"/>
              </a:lnSpc>
              <a:spcBef>
                <a:spcPts val="1600"/>
              </a:spcBef>
              <a:spcAft>
                <a:spcPts val="0"/>
              </a:spcAft>
              <a:buClr>
                <a:schemeClr val="lt2"/>
              </a:buClr>
              <a:buSzPts val="1400"/>
              <a:buChar char="○"/>
              <a:defRPr>
                <a:solidFill>
                  <a:schemeClr val="lt2"/>
                </a:solidFill>
              </a:defRPr>
            </a:lvl5pPr>
            <a:lvl6pPr marL="2743200" lvl="5" indent="-317500">
              <a:lnSpc>
                <a:spcPct val="115000"/>
              </a:lnSpc>
              <a:spcBef>
                <a:spcPts val="1600"/>
              </a:spcBef>
              <a:spcAft>
                <a:spcPts val="0"/>
              </a:spcAft>
              <a:buClr>
                <a:schemeClr val="lt2"/>
              </a:buClr>
              <a:buSzPts val="1400"/>
              <a:buChar char="■"/>
              <a:defRPr>
                <a:solidFill>
                  <a:schemeClr val="lt2"/>
                </a:solidFill>
              </a:defRPr>
            </a:lvl6pPr>
            <a:lvl7pPr marL="3200400" lvl="6" indent="-317500">
              <a:lnSpc>
                <a:spcPct val="115000"/>
              </a:lnSpc>
              <a:spcBef>
                <a:spcPts val="1600"/>
              </a:spcBef>
              <a:spcAft>
                <a:spcPts val="0"/>
              </a:spcAft>
              <a:buClr>
                <a:schemeClr val="lt2"/>
              </a:buClr>
              <a:buSzPts val="1400"/>
              <a:buChar char="●"/>
              <a:defRPr>
                <a:solidFill>
                  <a:schemeClr val="lt2"/>
                </a:solidFill>
              </a:defRPr>
            </a:lvl7pPr>
            <a:lvl8pPr marL="3657600" lvl="7" indent="-317500">
              <a:lnSpc>
                <a:spcPct val="115000"/>
              </a:lnSpc>
              <a:spcBef>
                <a:spcPts val="1600"/>
              </a:spcBef>
              <a:spcAft>
                <a:spcPts val="0"/>
              </a:spcAft>
              <a:buClr>
                <a:schemeClr val="lt2"/>
              </a:buClr>
              <a:buSzPts val="1400"/>
              <a:buChar char="○"/>
              <a:defRPr>
                <a:solidFill>
                  <a:schemeClr val="lt2"/>
                </a:solidFill>
              </a:defRPr>
            </a:lvl8pPr>
            <a:lvl9pPr marL="4114800" lvl="8" indent="-317500">
              <a:lnSpc>
                <a:spcPct val="115000"/>
              </a:lnSpc>
              <a:spcBef>
                <a:spcPts val="1600"/>
              </a:spcBef>
              <a:spcAft>
                <a:spcPts val="1600"/>
              </a:spcAft>
              <a:buClr>
                <a:schemeClr val="lt2"/>
              </a:buClr>
              <a:buSzPts val="1400"/>
              <a:buChar char="■"/>
              <a:defRPr>
                <a:solidFill>
                  <a:schemeClr val="lt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2"/>
                </a:solidFill>
              </a:defRPr>
            </a:lvl1pPr>
            <a:lvl2pPr lvl="1" algn="r">
              <a:buNone/>
              <a:defRPr sz="1000">
                <a:solidFill>
                  <a:schemeClr val="lt2"/>
                </a:solidFill>
              </a:defRPr>
            </a:lvl2pPr>
            <a:lvl3pPr lvl="2" algn="r">
              <a:buNone/>
              <a:defRPr sz="1000">
                <a:solidFill>
                  <a:schemeClr val="lt2"/>
                </a:solidFill>
              </a:defRPr>
            </a:lvl3pPr>
            <a:lvl4pPr lvl="3" algn="r">
              <a:buNone/>
              <a:defRPr sz="1000">
                <a:solidFill>
                  <a:schemeClr val="lt2"/>
                </a:solidFill>
              </a:defRPr>
            </a:lvl4pPr>
            <a:lvl5pPr lvl="4" algn="r">
              <a:buNone/>
              <a:defRPr sz="1000">
                <a:solidFill>
                  <a:schemeClr val="lt2"/>
                </a:solidFill>
              </a:defRPr>
            </a:lvl5pPr>
            <a:lvl6pPr lvl="5" algn="r">
              <a:buNone/>
              <a:defRPr sz="1000">
                <a:solidFill>
                  <a:schemeClr val="lt2"/>
                </a:solidFill>
              </a:defRPr>
            </a:lvl6pPr>
            <a:lvl7pPr lvl="6" algn="r">
              <a:buNone/>
              <a:defRPr sz="1000">
                <a:solidFill>
                  <a:schemeClr val="lt2"/>
                </a:solidFill>
              </a:defRPr>
            </a:lvl7pPr>
            <a:lvl8pPr lvl="7" algn="r">
              <a:buNone/>
              <a:defRPr sz="1000">
                <a:solidFill>
                  <a:schemeClr val="lt2"/>
                </a:solidFill>
              </a:defRPr>
            </a:lvl8pPr>
            <a:lvl9pPr lvl="8" algn="r">
              <a:buNone/>
              <a:defRPr sz="1000">
                <a:solidFill>
                  <a:schemeClr val="lt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1.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slideLayout" Target="../slideLayouts/slideLayout3.xml"/><Relationship Id="rId7" Type="http://schemas.openxmlformats.org/officeDocument/2006/relationships/image" Target="../media/image5.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notesSlide" Target="../notesSlides/notesSlide3.xml"/><Relationship Id="rId9" Type="http://schemas.openxmlformats.org/officeDocument/2006/relationships/image" Target="../media/image1.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1.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10.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2.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3"/>
        <p:cNvGrpSpPr/>
        <p:nvPr/>
      </p:nvGrpSpPr>
      <p:grpSpPr>
        <a:xfrm>
          <a:off x="0" y="0"/>
          <a:ext cx="0" cy="0"/>
          <a:chOff x="0" y="0"/>
          <a:chExt cx="0" cy="0"/>
        </a:xfrm>
      </p:grpSpPr>
      <p:sp>
        <p:nvSpPr>
          <p:cNvPr id="54" name="Google Shape;54;p13"/>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Tracking Tracker Blockers: Privacy Software Review</a:t>
            </a:r>
            <a:endParaRPr dirty="0"/>
          </a:p>
        </p:txBody>
      </p:sp>
      <p:sp>
        <p:nvSpPr>
          <p:cNvPr id="55" name="Google Shape;55;p13"/>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dk1"/>
                </a:solidFill>
              </a:rPr>
              <a:t>Chris Choi</a:t>
            </a:r>
            <a:endParaRPr>
              <a:solidFill>
                <a:schemeClr val="dk1"/>
              </a:solidFill>
            </a:endParaRPr>
          </a:p>
          <a:p>
            <a:pPr marL="0" lvl="0" indent="0" algn="ctr" rtl="0">
              <a:spcBef>
                <a:spcPts val="0"/>
              </a:spcBef>
              <a:spcAft>
                <a:spcPts val="0"/>
              </a:spcAft>
              <a:buNone/>
            </a:pPr>
            <a:r>
              <a:rPr lang="en">
                <a:solidFill>
                  <a:schemeClr val="dk1"/>
                </a:solidFill>
              </a:rPr>
              <a:t>Bryan Van Draanen</a:t>
            </a:r>
            <a:endParaRPr>
              <a:solidFill>
                <a:schemeClr val="dk1"/>
              </a:solidFill>
            </a:endParaRPr>
          </a:p>
          <a:p>
            <a:pPr marL="0" lvl="0" indent="0" algn="ctr" rtl="0">
              <a:spcBef>
                <a:spcPts val="0"/>
              </a:spcBef>
              <a:spcAft>
                <a:spcPts val="0"/>
              </a:spcAft>
              <a:buClr>
                <a:schemeClr val="dk1"/>
              </a:buClr>
              <a:buSzPts val="1100"/>
              <a:buFont typeface="Arial"/>
              <a:buNone/>
            </a:pPr>
            <a:r>
              <a:rPr lang="en">
                <a:solidFill>
                  <a:schemeClr val="dk1"/>
                </a:solidFill>
              </a:rPr>
              <a:t>Arthur Liang</a:t>
            </a:r>
            <a:endParaRPr>
              <a:solidFill>
                <a:schemeClr val="dk1"/>
              </a:solidFill>
            </a:endParaRPr>
          </a:p>
        </p:txBody>
      </p:sp>
      <p:pic>
        <p:nvPicPr>
          <p:cNvPr id="3" name="Audio 2">
            <a:hlinkClick r:id="" action="ppaction://media"/>
            <a:extLst>
              <a:ext uri="{FF2B5EF4-FFF2-40B4-BE49-F238E27FC236}">
                <a16:creationId xmlns:a16="http://schemas.microsoft.com/office/drawing/2014/main" id="{A2DFB803-8994-4DEF-8E00-976FD5189DDA}"/>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47653"/>
    </mc:Choice>
    <mc:Fallback>
      <p:transition spd="slow" advTm="476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24"/>
        <p:cNvGrpSpPr/>
        <p:nvPr/>
      </p:nvGrpSpPr>
      <p:grpSpPr>
        <a:xfrm>
          <a:off x="0" y="0"/>
          <a:ext cx="0" cy="0"/>
          <a:chOff x="0" y="0"/>
          <a:chExt cx="0" cy="0"/>
        </a:xfrm>
      </p:grpSpPr>
      <p:sp>
        <p:nvSpPr>
          <p:cNvPr id="125" name="Google Shape;125;p22"/>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Metric provides high-level understanding of blocker effectiveness on prominent websites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Extensions that score higher block most pervasive trackers consistently across popular 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More fine-grained analysis performed using metric on subset of domains (i.e. news sites)</a:t>
            </a:r>
            <a:endParaRPr>
              <a:solidFill>
                <a:schemeClr val="dk1"/>
              </a:solidFill>
            </a:endParaRPr>
          </a:p>
          <a:p>
            <a:pPr marL="914400" lvl="1" indent="-317500" algn="l" rtl="0">
              <a:spcBef>
                <a:spcPts val="0"/>
              </a:spcBef>
              <a:spcAft>
                <a:spcPts val="0"/>
              </a:spcAft>
              <a:buClr>
                <a:schemeClr val="dk1"/>
              </a:buClr>
              <a:buSzPts val="1400"/>
              <a:buChar char="○"/>
            </a:pPr>
            <a:r>
              <a:rPr lang="en">
                <a:solidFill>
                  <a:schemeClr val="dk1"/>
                </a:solidFill>
              </a:rPr>
              <a:t>Best used for narrow range of website rankings - lower rank weighting drops off quickly</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Trackers might not be more nuanced than initially expected</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Top websites collect and share user information pervasively, but privacy software is here to help</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Github Repo: https://github.com/liangw6/XYZ</a:t>
            </a:r>
            <a:endParaRPr>
              <a:solidFill>
                <a:schemeClr val="dk1"/>
              </a:solidFill>
            </a:endParaRPr>
          </a:p>
        </p:txBody>
      </p:sp>
      <p:sp>
        <p:nvSpPr>
          <p:cNvPr id="126" name="Google Shape;126;p22"/>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Conclusion</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0"/>
        <p:cNvGrpSpPr/>
        <p:nvPr/>
      </p:nvGrpSpPr>
      <p:grpSpPr>
        <a:xfrm>
          <a:off x="0" y="0"/>
          <a:ext cx="0" cy="0"/>
          <a:chOff x="0" y="0"/>
          <a:chExt cx="0" cy="0"/>
        </a:xfrm>
      </p:grpSpPr>
      <p:sp>
        <p:nvSpPr>
          <p:cNvPr id="131" name="Google Shape;131;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Future Work</a:t>
            </a:r>
            <a:endParaRPr/>
          </a:p>
        </p:txBody>
      </p:sp>
      <p:sp>
        <p:nvSpPr>
          <p:cNvPr id="132" name="Google Shape;132;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Further development of tracker metrics could help analyze extensions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More types of cooperation with tracking companies could be interesting</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Expand investigated websites beyond Alexa Top 50 (i.e. top 1 million)</a:t>
            </a:r>
          </a:p>
          <a:p>
            <a:pPr lvl="0">
              <a:buClr>
                <a:schemeClr val="dk1"/>
              </a:buClr>
            </a:pPr>
            <a:r>
              <a:rPr lang="en-US" dirty="0">
                <a:solidFill>
                  <a:srgbClr val="FFFFFF"/>
                </a:solidFill>
                <a:latin typeface="Arial" panose="020B0604020202020204" pitchFamily="34" charset="0"/>
              </a:rPr>
              <a:t>Use connectivity as a new metric or analyze connectivity between types of websites (i.e., News, Shopping)</a:t>
            </a:r>
            <a:endParaRPr dirty="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36"/>
        <p:cNvGrpSpPr/>
        <p:nvPr/>
      </p:nvGrpSpPr>
      <p:grpSpPr>
        <a:xfrm>
          <a:off x="0" y="0"/>
          <a:ext cx="0" cy="0"/>
          <a:chOff x="0" y="0"/>
          <a:chExt cx="0" cy="0"/>
        </a:xfrm>
      </p:grpSpPr>
      <p:sp>
        <p:nvSpPr>
          <p:cNvPr id="137" name="Google Shape;137;p2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References</a:t>
            </a:r>
            <a:endParaRPr/>
          </a:p>
        </p:txBody>
      </p:sp>
      <p:sp>
        <p:nvSpPr>
          <p:cNvPr id="138" name="Google Shape;138;p2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solidFill>
                  <a:schemeClr val="dk1"/>
                </a:solidFill>
              </a:rPr>
              <a:t>[1] S. Englehardt, A. Narayanan. 2016. Online Tracking: A 1-million-site Measurement and Analysis. In Proceedings of the 2016 ACM SIGSAC Conference on Computer and Communications Security (CCS ’16). Association for Computing Machinery, New York, NY, USA, 1388–1401. </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[2] S. Traverso, M. Trevisan, L. Giannantoni, M. Mellia and H. Metwalley, "Benchmark and comparison of tracker-blockers: Should you trust them?," </a:t>
            </a:r>
            <a:r>
              <a:rPr lang="en" i="1">
                <a:solidFill>
                  <a:schemeClr val="dk1"/>
                </a:solidFill>
              </a:rPr>
              <a:t>2017 Network Traffic Measurement and Analysis Conference (TMA)</a:t>
            </a:r>
            <a:r>
              <a:rPr lang="en">
                <a:solidFill>
                  <a:schemeClr val="dk1"/>
                </a:solidFill>
              </a:rPr>
              <a:t>, Dublin, 2017, pp. 1-9.</a:t>
            </a:r>
            <a:endParaRPr>
              <a:solidFill>
                <a:schemeClr val="dk1"/>
              </a:solidFill>
            </a:endParaRPr>
          </a:p>
          <a:p>
            <a:pPr marL="0" lvl="0" indent="0" algn="l" rtl="0">
              <a:spcBef>
                <a:spcPts val="0"/>
              </a:spcBef>
              <a:spcAft>
                <a:spcPts val="0"/>
              </a:spcAft>
              <a:buNone/>
            </a:pPr>
            <a:endParaRPr sz="1400">
              <a:solidFill>
                <a:schemeClr val="dk1"/>
              </a:solidFill>
            </a:endParaRPr>
          </a:p>
          <a:p>
            <a:pPr marL="0" lvl="0" indent="0" algn="l" rtl="0">
              <a:spcBef>
                <a:spcPts val="0"/>
              </a:spcBef>
              <a:spcAft>
                <a:spcPts val="0"/>
              </a:spcAft>
              <a:buNone/>
            </a:pPr>
            <a:r>
              <a:rPr lang="en">
                <a:solidFill>
                  <a:schemeClr val="dk1"/>
                </a:solidFill>
              </a:rPr>
              <a:t>[3] WhoTracks.Me</a:t>
            </a:r>
            <a:endParaRPr>
              <a:solidFill>
                <a:schemeClr val="dk1"/>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59"/>
        <p:cNvGrpSpPr/>
        <p:nvPr/>
      </p:nvGrpSpPr>
      <p:grpSpPr>
        <a:xfrm>
          <a:off x="0" y="0"/>
          <a:ext cx="0" cy="0"/>
          <a:chOff x="0" y="0"/>
          <a:chExt cx="0" cy="0"/>
        </a:xfrm>
      </p:grpSpPr>
      <p:sp>
        <p:nvSpPr>
          <p:cNvPr id="60" name="Google Shape;60;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Problems/Motivation</a:t>
            </a:r>
            <a:endParaRPr/>
          </a:p>
        </p:txBody>
      </p:sp>
      <p:sp>
        <p:nvSpPr>
          <p:cNvPr id="61" name="Google Shape;61;p1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How are we all tracked?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Websites and trackers have evolved</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Cookies and trackers are often active without user consent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How pervasive are trackers on the internet</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a:t>
            </a:r>
            <a:r>
              <a:rPr lang="en-US" dirty="0">
                <a:solidFill>
                  <a:schemeClr val="dk1"/>
                </a:solidFill>
              </a:rPr>
              <a:t>likely are specific trackers to be encountered</a:t>
            </a:r>
            <a:r>
              <a:rPr lang="en" dirty="0">
                <a:solidFill>
                  <a:schemeClr val="dk1"/>
                </a:solidFill>
              </a:rPr>
              <a:t>?</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How widespread are </a:t>
            </a:r>
            <a:r>
              <a:rPr lang="en-US" dirty="0">
                <a:solidFill>
                  <a:schemeClr val="dk1"/>
                </a:solidFill>
              </a:rPr>
              <a:t>individual </a:t>
            </a:r>
            <a:r>
              <a:rPr lang="en" dirty="0">
                <a:solidFill>
                  <a:schemeClr val="dk1"/>
                </a:solidFill>
              </a:rPr>
              <a:t>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What can we do to stop them?</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Comparison of </a:t>
            </a:r>
            <a:r>
              <a:rPr lang="en-US" dirty="0">
                <a:solidFill>
                  <a:schemeClr val="dk1"/>
                </a:solidFill>
              </a:rPr>
              <a:t>public extensions and browsers</a:t>
            </a:r>
            <a:endParaRPr dirty="0">
              <a:solidFill>
                <a:schemeClr val="dk1"/>
              </a:solidFill>
            </a:endParaRPr>
          </a:p>
        </p:txBody>
      </p:sp>
      <p:pic>
        <p:nvPicPr>
          <p:cNvPr id="62" name="Google Shape;62;p14"/>
          <p:cNvPicPr preferRelativeResize="0"/>
          <p:nvPr/>
        </p:nvPicPr>
        <p:blipFill>
          <a:blip r:embed="rId5">
            <a:alphaModFix/>
          </a:blip>
          <a:stretch>
            <a:fillRect/>
          </a:stretch>
        </p:blipFill>
        <p:spPr>
          <a:xfrm>
            <a:off x="4112825" y="3347950"/>
            <a:ext cx="4719477" cy="1659775"/>
          </a:xfrm>
          <a:prstGeom prst="rect">
            <a:avLst/>
          </a:prstGeom>
          <a:noFill/>
          <a:ln>
            <a:noFill/>
          </a:ln>
        </p:spPr>
      </p:pic>
      <p:pic>
        <p:nvPicPr>
          <p:cNvPr id="2" name="Audio 1">
            <a:hlinkClick r:id="" action="ppaction://media"/>
            <a:extLst>
              <a:ext uri="{FF2B5EF4-FFF2-40B4-BE49-F238E27FC236}">
                <a16:creationId xmlns:a16="http://schemas.microsoft.com/office/drawing/2014/main" id="{C4F4EBFA-6261-41B2-A5B2-A51E7D75A69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8948"/>
    </mc:Choice>
    <mc:Fallback>
      <p:transition spd="slow" advTm="2894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Goals</a:t>
            </a:r>
            <a:endParaRPr/>
          </a:p>
        </p:txBody>
      </p:sp>
      <p:sp>
        <p:nvSpPr>
          <p:cNvPr id="68" name="Google Shape;68;p15"/>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Compare effectiveness of privacy extensions and browsers against trackers on popular sites on the internet</a:t>
            </a:r>
            <a:endParaRPr dirty="0">
              <a:solidFill>
                <a:schemeClr val="dk1"/>
              </a:solidFill>
            </a:endParaRPr>
          </a:p>
          <a:p>
            <a:pPr marL="457200" lvl="0" indent="-342900" algn="l" rtl="0">
              <a:spcBef>
                <a:spcPts val="0"/>
              </a:spcBef>
              <a:spcAft>
                <a:spcPts val="0"/>
              </a:spcAft>
              <a:buClr>
                <a:schemeClr val="dk1"/>
              </a:buClr>
              <a:buSzPts val="1800"/>
              <a:buChar char="●"/>
            </a:pPr>
            <a:r>
              <a:rPr lang="en-US" dirty="0">
                <a:solidFill>
                  <a:schemeClr val="dk1"/>
                </a:solidFill>
              </a:rPr>
              <a:t>Design and propose </a:t>
            </a:r>
            <a:r>
              <a:rPr lang="en" dirty="0">
                <a:solidFill>
                  <a:schemeClr val="dk1"/>
                </a:solidFill>
              </a:rPr>
              <a:t>new metric for comparing blocking software</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Evaluate best blockers for particular users and browsing behavior</a:t>
            </a:r>
          </a:p>
          <a:p>
            <a:pPr marL="457200" lvl="0" indent="-342900" algn="l" rtl="0">
              <a:spcBef>
                <a:spcPts val="0"/>
              </a:spcBef>
              <a:spcAft>
                <a:spcPts val="0"/>
              </a:spcAft>
              <a:buClr>
                <a:schemeClr val="dk1"/>
              </a:buClr>
              <a:buSzPts val="1800"/>
              <a:buChar char="●"/>
            </a:pPr>
            <a:r>
              <a:rPr lang="en" dirty="0">
                <a:solidFill>
                  <a:schemeClr val="dk1"/>
                </a:solidFill>
              </a:rPr>
              <a:t>Understand </a:t>
            </a:r>
            <a:r>
              <a:rPr lang="en-US" dirty="0">
                <a:solidFill>
                  <a:schemeClr val="dk1"/>
                </a:solidFill>
              </a:rPr>
              <a:t>prevalence of trackers and their presence across websites</a:t>
            </a:r>
            <a:endParaRPr dirty="0">
              <a:solidFill>
                <a:schemeClr val="dk1"/>
              </a:solidFill>
            </a:endParaRPr>
          </a:p>
        </p:txBody>
      </p:sp>
      <p:pic>
        <p:nvPicPr>
          <p:cNvPr id="69" name="Google Shape;69;p15"/>
          <p:cNvPicPr preferRelativeResize="0"/>
          <p:nvPr/>
        </p:nvPicPr>
        <p:blipFill>
          <a:blip r:embed="rId5">
            <a:alphaModFix/>
          </a:blip>
          <a:stretch>
            <a:fillRect/>
          </a:stretch>
        </p:blipFill>
        <p:spPr>
          <a:xfrm>
            <a:off x="3001625" y="3253865"/>
            <a:ext cx="1841226" cy="1339498"/>
          </a:xfrm>
          <a:prstGeom prst="rect">
            <a:avLst/>
          </a:prstGeom>
          <a:noFill/>
          <a:ln>
            <a:noFill/>
          </a:ln>
        </p:spPr>
      </p:pic>
      <p:pic>
        <p:nvPicPr>
          <p:cNvPr id="70" name="Google Shape;70;p15"/>
          <p:cNvPicPr preferRelativeResize="0"/>
          <p:nvPr/>
        </p:nvPicPr>
        <p:blipFill>
          <a:blip r:embed="rId6">
            <a:alphaModFix/>
          </a:blip>
          <a:stretch>
            <a:fillRect/>
          </a:stretch>
        </p:blipFill>
        <p:spPr>
          <a:xfrm>
            <a:off x="744100" y="3037450"/>
            <a:ext cx="1772349" cy="1772349"/>
          </a:xfrm>
          <a:prstGeom prst="rect">
            <a:avLst/>
          </a:prstGeom>
          <a:noFill/>
          <a:ln>
            <a:noFill/>
          </a:ln>
        </p:spPr>
      </p:pic>
      <p:pic>
        <p:nvPicPr>
          <p:cNvPr id="71" name="Google Shape;71;p15"/>
          <p:cNvPicPr preferRelativeResize="0"/>
          <p:nvPr/>
        </p:nvPicPr>
        <p:blipFill>
          <a:blip r:embed="rId7">
            <a:alphaModFix/>
          </a:blip>
          <a:stretch>
            <a:fillRect/>
          </a:stretch>
        </p:blipFill>
        <p:spPr>
          <a:xfrm>
            <a:off x="5328035" y="3436339"/>
            <a:ext cx="1227639" cy="1157024"/>
          </a:xfrm>
          <a:prstGeom prst="rect">
            <a:avLst/>
          </a:prstGeom>
          <a:noFill/>
          <a:ln>
            <a:noFill/>
          </a:ln>
        </p:spPr>
      </p:pic>
      <p:pic>
        <p:nvPicPr>
          <p:cNvPr id="72" name="Google Shape;72;p15"/>
          <p:cNvPicPr preferRelativeResize="0"/>
          <p:nvPr/>
        </p:nvPicPr>
        <p:blipFill>
          <a:blip r:embed="rId8">
            <a:alphaModFix/>
          </a:blip>
          <a:stretch>
            <a:fillRect/>
          </a:stretch>
        </p:blipFill>
        <p:spPr>
          <a:xfrm>
            <a:off x="7040850" y="3003000"/>
            <a:ext cx="1841225" cy="1841225"/>
          </a:xfrm>
          <a:prstGeom prst="rect">
            <a:avLst/>
          </a:prstGeom>
          <a:noFill/>
          <a:ln>
            <a:noFill/>
          </a:ln>
        </p:spPr>
      </p:pic>
      <p:pic>
        <p:nvPicPr>
          <p:cNvPr id="2" name="Audio 1">
            <a:hlinkClick r:id="" action="ppaction://media"/>
            <a:extLst>
              <a:ext uri="{FF2B5EF4-FFF2-40B4-BE49-F238E27FC236}">
                <a16:creationId xmlns:a16="http://schemas.microsoft.com/office/drawing/2014/main" id="{F028910C-D511-427F-A54C-B0B43DC1D2CB}"/>
              </a:ext>
            </a:extLst>
          </p:cNvPr>
          <p:cNvPicPr>
            <a:picLocks noChangeAspect="1"/>
          </p:cNvPicPr>
          <p:nvPr>
            <a:audioFile r:link="rId2"/>
            <p:extLst>
              <p:ext uri="{DAA4B4D4-6D71-4841-9C94-3DE7FCFB9230}">
                <p14:media xmlns:p14="http://schemas.microsoft.com/office/powerpoint/2010/main" r:embed="rId1"/>
              </p:ext>
            </p:extLst>
          </p:nvPr>
        </p:nvPicPr>
        <p:blipFill>
          <a:blip r:embed="rId9"/>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29187"/>
    </mc:Choice>
    <mc:Fallback>
      <p:transition spd="slow" advTm="2918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76"/>
        <p:cNvGrpSpPr/>
        <p:nvPr/>
      </p:nvGrpSpPr>
      <p:grpSpPr>
        <a:xfrm>
          <a:off x="0" y="0"/>
          <a:ext cx="0" cy="0"/>
          <a:chOff x="0" y="0"/>
          <a:chExt cx="0" cy="0"/>
        </a:xfrm>
      </p:grpSpPr>
      <p:sp>
        <p:nvSpPr>
          <p:cNvPr id="77" name="Google Shape;7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Metric</a:t>
            </a:r>
            <a:endParaRPr/>
          </a:p>
        </p:txBody>
      </p:sp>
      <p:sp>
        <p:nvSpPr>
          <p:cNvPr id="78" name="Google Shape;78;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Best blockers stop prevalent trackers encountered on prominent websites</a:t>
            </a:r>
            <a:endParaRPr sz="1200"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Score extensions by weighting frequency of blocked trackers with prominence of website (inverse of Alexa Top 50 rank)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Emphasis on blocking pervasive trackers that appear on popular sites</a:t>
            </a:r>
            <a:endParaRPr dirty="0">
              <a:solidFill>
                <a:schemeClr val="dk1"/>
              </a:solidFill>
            </a:endParaRPr>
          </a:p>
        </p:txBody>
      </p:sp>
      <p:grpSp>
        <p:nvGrpSpPr>
          <p:cNvPr id="79" name="Google Shape;79;p16"/>
          <p:cNvGrpSpPr/>
          <p:nvPr/>
        </p:nvGrpSpPr>
        <p:grpSpPr>
          <a:xfrm>
            <a:off x="1205000" y="2897637"/>
            <a:ext cx="6490050" cy="1671238"/>
            <a:chOff x="1160850" y="2970112"/>
            <a:chExt cx="6490050" cy="1671238"/>
          </a:xfrm>
        </p:grpSpPr>
        <p:pic>
          <p:nvPicPr>
            <p:cNvPr id="80" name="Google Shape;80;p16"/>
            <p:cNvPicPr preferRelativeResize="0"/>
            <p:nvPr/>
          </p:nvPicPr>
          <p:blipFill>
            <a:blip r:embed="rId5">
              <a:alphaModFix/>
            </a:blip>
            <a:stretch>
              <a:fillRect/>
            </a:stretch>
          </p:blipFill>
          <p:spPr>
            <a:xfrm>
              <a:off x="2583975" y="2970112"/>
              <a:ext cx="4863575" cy="1376475"/>
            </a:xfrm>
            <a:prstGeom prst="rect">
              <a:avLst/>
            </a:prstGeom>
            <a:noFill/>
            <a:ln>
              <a:noFill/>
            </a:ln>
          </p:spPr>
        </p:pic>
        <p:sp>
          <p:nvSpPr>
            <p:cNvPr id="81" name="Google Shape;81;p16"/>
            <p:cNvSpPr/>
            <p:nvPr/>
          </p:nvSpPr>
          <p:spPr>
            <a:xfrm rot="-5400000">
              <a:off x="4601675"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6"/>
            <p:cNvSpPr/>
            <p:nvPr/>
          </p:nvSpPr>
          <p:spPr>
            <a:xfrm rot="-5400000">
              <a:off x="6507200" y="3324900"/>
              <a:ext cx="294900" cy="1585800"/>
            </a:xfrm>
            <a:prstGeom prst="leftBrace">
              <a:avLst>
                <a:gd name="adj1" fmla="val 50000"/>
                <a:gd name="adj2" fmla="val 50000"/>
              </a:avLst>
            </a:prstGeom>
            <a:noFill/>
            <a:ln w="9525"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6"/>
            <p:cNvSpPr txBox="1"/>
            <p:nvPr/>
          </p:nvSpPr>
          <p:spPr>
            <a:xfrm>
              <a:off x="1160850" y="3439775"/>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Blocker score =</a:t>
              </a:r>
              <a:endParaRPr sz="1800">
                <a:solidFill>
                  <a:schemeClr val="dk1"/>
                </a:solidFill>
              </a:endParaRPr>
            </a:p>
          </p:txBody>
        </p:sp>
        <p:sp>
          <p:nvSpPr>
            <p:cNvPr id="84" name="Google Shape;84;p16"/>
            <p:cNvSpPr txBox="1"/>
            <p:nvPr/>
          </p:nvSpPr>
          <p:spPr>
            <a:xfrm>
              <a:off x="3813875"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Website Prominence</a:t>
              </a:r>
              <a:endParaRPr sz="1800">
                <a:solidFill>
                  <a:schemeClr val="dk1"/>
                </a:solidFill>
              </a:endParaRPr>
            </a:p>
          </p:txBody>
        </p:sp>
        <p:sp>
          <p:nvSpPr>
            <p:cNvPr id="85" name="Google Shape;85;p16"/>
            <p:cNvSpPr txBox="1"/>
            <p:nvPr/>
          </p:nvSpPr>
          <p:spPr>
            <a:xfrm>
              <a:off x="5780400" y="4204250"/>
              <a:ext cx="1870500" cy="437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800">
                  <a:solidFill>
                    <a:schemeClr val="dk1"/>
                  </a:solidFill>
                </a:rPr>
                <a:t>Tracker Prevalence</a:t>
              </a:r>
              <a:endParaRPr sz="1800">
                <a:solidFill>
                  <a:schemeClr val="dk1"/>
                </a:solidFill>
              </a:endParaRPr>
            </a:p>
          </p:txBody>
        </p:sp>
      </p:grpSp>
      <p:pic>
        <p:nvPicPr>
          <p:cNvPr id="2" name="Audio 1">
            <a:hlinkClick r:id="" action="ppaction://media"/>
            <a:extLst>
              <a:ext uri="{FF2B5EF4-FFF2-40B4-BE49-F238E27FC236}">
                <a16:creationId xmlns:a16="http://schemas.microsoft.com/office/drawing/2014/main" id="{8D6EFD32-CA1D-4CFB-B5C8-70D00DEE2D18}"/>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80740"/>
    </mc:Choice>
    <mc:Fallback>
      <p:transition spd="slow" advTm="8074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Results</a:t>
            </a:r>
            <a:endParaRPr/>
          </a:p>
        </p:txBody>
      </p:sp>
      <p:sp>
        <p:nvSpPr>
          <p:cNvPr id="91" name="Google Shape;91;p17"/>
          <p:cNvSpPr txBox="1">
            <a:spLocks noGrp="1"/>
          </p:cNvSpPr>
          <p:nvPr>
            <p:ph type="body" idx="1"/>
          </p:nvPr>
        </p:nvSpPr>
        <p:spPr>
          <a:xfrm>
            <a:off x="311700" y="10551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dirty="0">
                <a:solidFill>
                  <a:schemeClr val="dk1"/>
                </a:solidFill>
              </a:rPr>
              <a:t>Ghostery performed very well (confirmed with earlier research) [1]</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PrivacyBadger blocks large volume of (obscure) trackers</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Falls short by failing to block some of more prevalent trackers</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uBlock Origin best according to our new metric</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Blocked same pervasive trackers as Ghostery and more obscure trackers like PrivacyBadger</a:t>
            </a:r>
            <a:endParaRPr dirty="0">
              <a:solidFill>
                <a:schemeClr val="dk1"/>
              </a:solidFill>
            </a:endParaRPr>
          </a:p>
          <a:p>
            <a:pPr marL="457200" lvl="0" indent="-342900" algn="l" rtl="0">
              <a:spcBef>
                <a:spcPts val="0"/>
              </a:spcBef>
              <a:spcAft>
                <a:spcPts val="0"/>
              </a:spcAft>
              <a:buClr>
                <a:schemeClr val="dk1"/>
              </a:buClr>
              <a:buSzPts val="1800"/>
              <a:buChar char="●"/>
            </a:pPr>
            <a:r>
              <a:rPr lang="en" dirty="0">
                <a:solidFill>
                  <a:schemeClr val="dk1"/>
                </a:solidFill>
              </a:rPr>
              <a:t>Firefox’s built in privacy performed poorly</a:t>
            </a:r>
            <a:endParaRPr dirty="0">
              <a:solidFill>
                <a:schemeClr val="dk1"/>
              </a:solidFill>
            </a:endParaRPr>
          </a:p>
          <a:p>
            <a:pPr marL="914400" lvl="1" indent="-317500" algn="l" rtl="0">
              <a:spcBef>
                <a:spcPts val="0"/>
              </a:spcBef>
              <a:spcAft>
                <a:spcPts val="0"/>
              </a:spcAft>
              <a:buClr>
                <a:schemeClr val="dk1"/>
              </a:buClr>
              <a:buSzPts val="1400"/>
              <a:buChar char="○"/>
            </a:pPr>
            <a:r>
              <a:rPr lang="en" dirty="0">
                <a:solidFill>
                  <a:schemeClr val="dk1"/>
                </a:solidFill>
              </a:rPr>
              <a:t>Captured small portion of total trackers regardless of prevalence</a:t>
            </a:r>
            <a:endParaRPr dirty="0">
              <a:solidFill>
                <a:schemeClr val="dk1"/>
              </a:solidFill>
            </a:endParaRPr>
          </a:p>
        </p:txBody>
      </p:sp>
      <p:graphicFrame>
        <p:nvGraphicFramePr>
          <p:cNvPr id="92" name="Google Shape;92;p17"/>
          <p:cNvGraphicFramePr/>
          <p:nvPr/>
        </p:nvGraphicFramePr>
        <p:xfrm>
          <a:off x="5457100" y="3131725"/>
          <a:ext cx="3605575" cy="1981050"/>
        </p:xfrm>
        <a:graphic>
          <a:graphicData uri="http://schemas.openxmlformats.org/drawingml/2006/table">
            <a:tbl>
              <a:tblPr>
                <a:noFill/>
                <a:tableStyleId>{2456BD1F-0B5A-4F78-BD46-7514B1192569}</a:tableStyleId>
              </a:tblPr>
              <a:tblGrid>
                <a:gridCol w="2871175">
                  <a:extLst>
                    <a:ext uri="{9D8B030D-6E8A-4147-A177-3AD203B41FA5}">
                      <a16:colId xmlns:a16="http://schemas.microsoft.com/office/drawing/2014/main" val="20000"/>
                    </a:ext>
                  </a:extLst>
                </a:gridCol>
                <a:gridCol w="734400">
                  <a:extLst>
                    <a:ext uri="{9D8B030D-6E8A-4147-A177-3AD203B41FA5}">
                      <a16:colId xmlns:a16="http://schemas.microsoft.com/office/drawing/2014/main" val="20001"/>
                    </a:ext>
                  </a:extLst>
                </a:gridCol>
              </a:tblGrid>
              <a:tr h="369825">
                <a:tc>
                  <a:txBody>
                    <a:bodyPr/>
                    <a:lstStyle/>
                    <a:p>
                      <a:pPr marL="0" lvl="0" indent="0" algn="l" rtl="0">
                        <a:spcBef>
                          <a:spcPts val="0"/>
                        </a:spcBef>
                        <a:spcAft>
                          <a:spcPts val="0"/>
                        </a:spcAft>
                        <a:buNone/>
                      </a:pPr>
                      <a:r>
                        <a:rPr lang="en" b="1">
                          <a:solidFill>
                            <a:schemeClr val="dk1"/>
                          </a:solidFill>
                        </a:rPr>
                        <a:t>Blocker</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l" rtl="0">
                        <a:spcBef>
                          <a:spcPts val="0"/>
                        </a:spcBef>
                        <a:spcAft>
                          <a:spcPts val="0"/>
                        </a:spcAft>
                        <a:buNone/>
                      </a:pPr>
                      <a:r>
                        <a:rPr lang="en" b="1">
                          <a:solidFill>
                            <a:schemeClr val="dk1"/>
                          </a:solidFill>
                        </a:rPr>
                        <a:t>Score</a:t>
                      </a:r>
                      <a:endParaRPr b="1">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369825">
                <a:tc>
                  <a:txBody>
                    <a:bodyPr/>
                    <a:lstStyle/>
                    <a:p>
                      <a:pPr marL="0" lvl="0" indent="0" algn="l" rtl="0">
                        <a:spcBef>
                          <a:spcPts val="0"/>
                        </a:spcBef>
                        <a:spcAft>
                          <a:spcPts val="0"/>
                        </a:spcAft>
                        <a:buNone/>
                      </a:pPr>
                      <a:r>
                        <a:rPr lang="en">
                          <a:solidFill>
                            <a:schemeClr val="dk1"/>
                          </a:solidFill>
                        </a:rPr>
                        <a:t>Ghostery</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13.38</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369825">
                <a:tc>
                  <a:txBody>
                    <a:bodyPr/>
                    <a:lstStyle/>
                    <a:p>
                      <a:pPr marL="0" lvl="0" indent="0" algn="l" rtl="0">
                        <a:spcBef>
                          <a:spcPts val="0"/>
                        </a:spcBef>
                        <a:spcAft>
                          <a:spcPts val="0"/>
                        </a:spcAft>
                        <a:buNone/>
                      </a:pPr>
                      <a:r>
                        <a:rPr lang="en">
                          <a:solidFill>
                            <a:schemeClr val="dk1"/>
                          </a:solidFill>
                        </a:rPr>
                        <a:t>PrivacyBadger</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12.74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369825">
                <a:tc>
                  <a:txBody>
                    <a:bodyPr/>
                    <a:lstStyle/>
                    <a:p>
                      <a:pPr marL="0" lvl="0" indent="0" algn="l" rtl="0">
                        <a:spcBef>
                          <a:spcPts val="0"/>
                        </a:spcBef>
                        <a:spcAft>
                          <a:spcPts val="0"/>
                        </a:spcAft>
                        <a:buNone/>
                      </a:pPr>
                      <a:r>
                        <a:rPr lang="en">
                          <a:solidFill>
                            <a:schemeClr val="dk1"/>
                          </a:solidFill>
                        </a:rPr>
                        <a:t>uBlock Origin</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17.52</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r h="369825">
                <a:tc>
                  <a:txBody>
                    <a:bodyPr/>
                    <a:lstStyle/>
                    <a:p>
                      <a:pPr marL="0" lvl="0" indent="0" algn="l" rtl="0">
                        <a:spcBef>
                          <a:spcPts val="0"/>
                        </a:spcBef>
                        <a:spcAft>
                          <a:spcPts val="0"/>
                        </a:spcAft>
                        <a:buNone/>
                      </a:pPr>
                      <a:r>
                        <a:rPr lang="en">
                          <a:solidFill>
                            <a:schemeClr val="dk1"/>
                          </a:solidFill>
                        </a:rPr>
                        <a:t>Firefox</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tc>
                  <a:txBody>
                    <a:bodyPr/>
                    <a:lstStyle/>
                    <a:p>
                      <a:pPr marL="0" lvl="0" indent="0" algn="r" rtl="0">
                        <a:spcBef>
                          <a:spcPts val="0"/>
                        </a:spcBef>
                        <a:spcAft>
                          <a:spcPts val="0"/>
                        </a:spcAft>
                        <a:buNone/>
                      </a:pPr>
                      <a:r>
                        <a:rPr lang="en">
                          <a:solidFill>
                            <a:schemeClr val="dk1"/>
                          </a:solidFill>
                        </a:rPr>
                        <a:t>7.64</a:t>
                      </a:r>
                      <a:endParaRPr>
                        <a:solidFill>
                          <a:schemeClr val="dk1"/>
                        </a:solidFill>
                      </a:endParaRPr>
                    </a:p>
                  </a:txBody>
                  <a:tcPr marL="91425" marR="9142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tcPr>
                </a:tc>
                <a:extLst>
                  <a:ext uri="{0D108BD9-81ED-4DB2-BD59-A6C34878D82A}">
                    <a16:rowId xmlns:a16="http://schemas.microsoft.com/office/drawing/2014/main" val="10004"/>
                  </a:ext>
                </a:extLst>
              </a:tr>
            </a:tbl>
          </a:graphicData>
        </a:graphic>
      </p:graphicFrame>
      <p:pic>
        <p:nvPicPr>
          <p:cNvPr id="2" name="Audio 1">
            <a:hlinkClick r:id="" action="ppaction://media"/>
            <a:extLst>
              <a:ext uri="{FF2B5EF4-FFF2-40B4-BE49-F238E27FC236}">
                <a16:creationId xmlns:a16="http://schemas.microsoft.com/office/drawing/2014/main" id="{2FCC939A-7F87-4AEB-813D-CD24FA3692B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8504238" y="4503738"/>
            <a:ext cx="487362" cy="487362"/>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advTm="72017"/>
    </mc:Choice>
    <mc:Fallback>
      <p:transition spd="slow" advTm="7201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96"/>
        <p:cNvGrpSpPr/>
        <p:nvPr/>
      </p:nvGrpSpPr>
      <p:grpSpPr>
        <a:xfrm>
          <a:off x="0" y="0"/>
          <a:ext cx="0" cy="0"/>
          <a:chOff x="0" y="0"/>
          <a:chExt cx="0" cy="0"/>
        </a:xfrm>
      </p:grpSpPr>
      <p:sp>
        <p:nvSpPr>
          <p:cNvPr id="97" name="Google Shape;97;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Comparison</a:t>
            </a:r>
            <a:endParaRPr/>
          </a:p>
        </p:txBody>
      </p:sp>
      <p:pic>
        <p:nvPicPr>
          <p:cNvPr id="98" name="Google Shape;98;p18"/>
          <p:cNvPicPr preferRelativeResize="0"/>
          <p:nvPr/>
        </p:nvPicPr>
        <p:blipFill>
          <a:blip r:embed="rId3">
            <a:alphaModFix/>
          </a:blip>
          <a:stretch>
            <a:fillRect/>
          </a:stretch>
        </p:blipFill>
        <p:spPr>
          <a:xfrm>
            <a:off x="1024038" y="1063450"/>
            <a:ext cx="7095925" cy="35944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02"/>
        <p:cNvGrpSpPr/>
        <p:nvPr/>
      </p:nvGrpSpPr>
      <p:grpSpPr>
        <a:xfrm>
          <a:off x="0" y="0"/>
          <a:ext cx="0" cy="0"/>
          <a:chOff x="0" y="0"/>
          <a:chExt cx="0" cy="0"/>
        </a:xfrm>
      </p:grpSpPr>
      <p:sp>
        <p:nvSpPr>
          <p:cNvPr id="103" name="Google Shape;103;p19"/>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Domain Analysis</a:t>
            </a:r>
            <a:endParaRPr/>
          </a:p>
        </p:txBody>
      </p:sp>
      <p:sp>
        <p:nvSpPr>
          <p:cNvPr id="104" name="Google Shape;104;p19"/>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chemeClr val="dk1"/>
              </a:buClr>
              <a:buSzPts val="1800"/>
              <a:buChar char="●"/>
            </a:pPr>
            <a:r>
              <a:rPr lang="en">
                <a:solidFill>
                  <a:schemeClr val="dk1"/>
                </a:solidFill>
              </a:rPr>
              <a:t>Analyzed domains and companies of blocked sites [3]</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Google is most prevalent</a:t>
            </a:r>
            <a:endParaRPr>
              <a:solidFill>
                <a:schemeClr val="dk1"/>
              </a:solidFill>
            </a:endParaRPr>
          </a:p>
          <a:p>
            <a:pPr marL="457200" lvl="0" indent="-342900" algn="l" rtl="0">
              <a:spcBef>
                <a:spcPts val="0"/>
              </a:spcBef>
              <a:spcAft>
                <a:spcPts val="0"/>
              </a:spcAft>
              <a:buClr>
                <a:schemeClr val="dk1"/>
              </a:buClr>
              <a:buSzPts val="1800"/>
              <a:buChar char="●"/>
            </a:pPr>
            <a:r>
              <a:rPr lang="en">
                <a:solidFill>
                  <a:schemeClr val="dk1"/>
                </a:solidFill>
              </a:rPr>
              <a:t>Blocked domains might not just be for tracking</a:t>
            </a:r>
            <a:endParaRPr>
              <a:solidFill>
                <a:schemeClr val="dk1"/>
              </a:solidFill>
            </a:endParaRPr>
          </a:p>
        </p:txBody>
      </p:sp>
      <p:pic>
        <p:nvPicPr>
          <p:cNvPr id="105" name="Google Shape;105;p19"/>
          <p:cNvPicPr preferRelativeResize="0"/>
          <p:nvPr/>
        </p:nvPicPr>
        <p:blipFill>
          <a:blip r:embed="rId3">
            <a:alphaModFix/>
          </a:blip>
          <a:stretch>
            <a:fillRect/>
          </a:stretch>
        </p:blipFill>
        <p:spPr>
          <a:xfrm>
            <a:off x="3669025" y="3598525"/>
            <a:ext cx="5219700" cy="1162050"/>
          </a:xfrm>
          <a:prstGeom prst="rect">
            <a:avLst/>
          </a:prstGeom>
          <a:noFill/>
          <a:ln>
            <a:noFill/>
          </a:ln>
        </p:spPr>
      </p:pic>
      <p:pic>
        <p:nvPicPr>
          <p:cNvPr id="106" name="Google Shape;106;p19"/>
          <p:cNvPicPr preferRelativeResize="0"/>
          <p:nvPr/>
        </p:nvPicPr>
        <p:blipFill>
          <a:blip r:embed="rId4">
            <a:alphaModFix/>
          </a:blip>
          <a:stretch>
            <a:fillRect/>
          </a:stretch>
        </p:blipFill>
        <p:spPr>
          <a:xfrm>
            <a:off x="311697" y="2532722"/>
            <a:ext cx="3970899" cy="8000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0"/>
        <p:cNvGrpSpPr/>
        <p:nvPr/>
      </p:nvGrpSpPr>
      <p:grpSpPr>
        <a:xfrm>
          <a:off x="0" y="0"/>
          <a:ext cx="0" cy="0"/>
          <a:chOff x="0" y="0"/>
          <a:chExt cx="0" cy="0"/>
        </a:xfrm>
      </p:grpSpPr>
      <p:sp>
        <p:nvSpPr>
          <p:cNvPr id="111" name="Google Shape;111;p20"/>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12" name="Google Shape;112;p20"/>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p:txBody>
      </p:sp>
      <p:pic>
        <p:nvPicPr>
          <p:cNvPr id="113" name="Google Shape;113;p20"/>
          <p:cNvPicPr preferRelativeResize="0"/>
          <p:nvPr/>
        </p:nvPicPr>
        <p:blipFill>
          <a:blip r:embed="rId3">
            <a:alphaModFix/>
          </a:blip>
          <a:stretch>
            <a:fillRect/>
          </a:stretch>
        </p:blipFill>
        <p:spPr>
          <a:xfrm>
            <a:off x="365163" y="2436475"/>
            <a:ext cx="4201250" cy="2707025"/>
          </a:xfrm>
          <a:prstGeom prst="rect">
            <a:avLst/>
          </a:prstGeom>
          <a:noFill/>
          <a:ln>
            <a:noFill/>
          </a:ln>
        </p:spPr>
      </p:pic>
      <p:pic>
        <p:nvPicPr>
          <p:cNvPr id="114" name="Google Shape;114;p20"/>
          <p:cNvPicPr preferRelativeResize="0"/>
          <p:nvPr/>
        </p:nvPicPr>
        <p:blipFill>
          <a:blip r:embed="rId4">
            <a:alphaModFix/>
          </a:blip>
          <a:stretch>
            <a:fillRect/>
          </a:stretch>
        </p:blipFill>
        <p:spPr>
          <a:xfrm>
            <a:off x="4566411" y="2436475"/>
            <a:ext cx="4212426" cy="27070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Shape 118"/>
        <p:cNvGrpSpPr/>
        <p:nvPr/>
      </p:nvGrpSpPr>
      <p:grpSpPr>
        <a:xfrm>
          <a:off x="0" y="0"/>
          <a:ext cx="0" cy="0"/>
          <a:chOff x="0" y="0"/>
          <a:chExt cx="0" cy="0"/>
        </a:xfrm>
      </p:grpSpPr>
      <p:sp>
        <p:nvSpPr>
          <p:cNvPr id="119" name="Google Shape;119;p21"/>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Connectivity Analysis</a:t>
            </a:r>
            <a:endParaRPr/>
          </a:p>
        </p:txBody>
      </p:sp>
      <p:sp>
        <p:nvSpPr>
          <p:cNvPr id="120" name="Google Shape;120;p21"/>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Clr>
                <a:srgbClr val="FFFFFF"/>
              </a:buClr>
              <a:buSzPts val="1800"/>
              <a:buChar char="●"/>
            </a:pPr>
            <a:r>
              <a:rPr lang="en">
                <a:solidFill>
                  <a:srgbClr val="FFFFFF"/>
                </a:solidFill>
              </a:rPr>
              <a:t>Tracker Sharing Connectivity Analysis: website A and B use the same tracker</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Prevalence of sharing of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Domain Connectivity Analysis: website A uses a tracker that belongs to B</a:t>
            </a:r>
            <a:endParaRPr>
              <a:solidFill>
                <a:srgbClr val="FFFFFF"/>
              </a:solidFill>
            </a:endParaRPr>
          </a:p>
          <a:p>
            <a:pPr marL="914400" lvl="1" indent="-317500" algn="l" rtl="0">
              <a:spcBef>
                <a:spcPts val="0"/>
              </a:spcBef>
              <a:spcAft>
                <a:spcPts val="0"/>
              </a:spcAft>
              <a:buClr>
                <a:srgbClr val="FFFFFF"/>
              </a:buClr>
              <a:buSzPts val="1400"/>
              <a:buChar char="○"/>
            </a:pPr>
            <a:r>
              <a:rPr lang="en">
                <a:solidFill>
                  <a:srgbClr val="FFFFFF"/>
                </a:solidFill>
              </a:rPr>
              <a:t>Big Tech most pervasive in collecting user information</a:t>
            </a:r>
            <a:endParaRPr>
              <a:solidFill>
                <a:srgbClr val="FFFFFF"/>
              </a:solidFill>
            </a:endParaRPr>
          </a:p>
          <a:p>
            <a:pPr marL="457200" lvl="0" indent="-342900" algn="l" rtl="0">
              <a:spcBef>
                <a:spcPts val="0"/>
              </a:spcBef>
              <a:spcAft>
                <a:spcPts val="0"/>
              </a:spcAft>
              <a:buClr>
                <a:srgbClr val="FFFFFF"/>
              </a:buClr>
              <a:buSzPts val="1800"/>
              <a:buChar char="●"/>
            </a:pPr>
            <a:r>
              <a:rPr lang="en">
                <a:solidFill>
                  <a:srgbClr val="FFFFFF"/>
                </a:solidFill>
              </a:rPr>
              <a:t>With any privacy protection software, the leak of user information between websites can be largely reduced</a:t>
            </a:r>
            <a:endParaRPr>
              <a:solidFill>
                <a:srgbClr val="FFFFFF"/>
              </a:solidFill>
            </a:endParaRPr>
          </a:p>
        </p:txBody>
      </p:sp>
    </p:spTree>
  </p:cSld>
  <p:clrMapOvr>
    <a:masterClrMapping/>
  </p:clrMapOvr>
</p:sld>
</file>

<file path=ppt/theme/theme1.xml><?xml version="1.0" encoding="utf-8"?>
<a:theme xmlns:a="http://schemas.openxmlformats.org/drawingml/2006/main" name="Simple Dark">
  <a:themeElements>
    <a:clrScheme name="Simple Dark">
      <a:dk1>
        <a:srgbClr val="FFFFFF"/>
      </a:dk1>
      <a:lt1>
        <a:srgbClr val="212121"/>
      </a:lt1>
      <a:dk2>
        <a:srgbClr val="303030"/>
      </a:dk2>
      <a:lt2>
        <a:srgbClr val="ADADAD"/>
      </a:lt2>
      <a:accent1>
        <a:srgbClr val="009688"/>
      </a:accent1>
      <a:accent2>
        <a:srgbClr val="EEEEEE"/>
      </a:accent2>
      <a:accent3>
        <a:srgbClr val="78909C"/>
      </a:accent3>
      <a:accent4>
        <a:srgbClr val="FFAB40"/>
      </a:accent4>
      <a:accent5>
        <a:srgbClr val="4DD0E1"/>
      </a:accent5>
      <a:accent6>
        <a:srgbClr val="EEFF41"/>
      </a:accent6>
      <a:hlink>
        <a:srgbClr val="4DD0E1"/>
      </a:hlink>
      <a:folHlink>
        <a:srgbClr val="4DD0E1"/>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195</TotalTime>
  <Words>748</Words>
  <Application>Microsoft Office PowerPoint</Application>
  <PresentationFormat>On-screen Show (16:9)</PresentationFormat>
  <Paragraphs>84</Paragraphs>
  <Slides>12</Slides>
  <Notes>12</Notes>
  <HiddenSlides>0</HiddenSlides>
  <MMClips>5</MMClips>
  <ScaleCrop>false</ScaleCrop>
  <HeadingPairs>
    <vt:vector size="6" baseType="variant">
      <vt:variant>
        <vt:lpstr>Fonts Used</vt:lpstr>
      </vt:variant>
      <vt:variant>
        <vt:i4>1</vt:i4>
      </vt:variant>
      <vt:variant>
        <vt:lpstr>Theme</vt:lpstr>
      </vt:variant>
      <vt:variant>
        <vt:i4>1</vt:i4>
      </vt:variant>
      <vt:variant>
        <vt:lpstr>Slide Titles</vt:lpstr>
      </vt:variant>
      <vt:variant>
        <vt:i4>12</vt:i4>
      </vt:variant>
    </vt:vector>
  </HeadingPairs>
  <TitlesOfParts>
    <vt:vector size="14" baseType="lpstr">
      <vt:lpstr>Arial</vt:lpstr>
      <vt:lpstr>Simple Dark</vt:lpstr>
      <vt:lpstr>Tracking Tracker Blockers: Privacy Software Review</vt:lpstr>
      <vt:lpstr>Problems/Motivation</vt:lpstr>
      <vt:lpstr>Goals</vt:lpstr>
      <vt:lpstr>Metric</vt:lpstr>
      <vt:lpstr>Results</vt:lpstr>
      <vt:lpstr>Comparison</vt:lpstr>
      <vt:lpstr>Domain Analysis</vt:lpstr>
      <vt:lpstr>Connectivity Analysis</vt:lpstr>
      <vt:lpstr>Connectivity Analysis</vt:lpstr>
      <vt:lpstr>Conclusion</vt:lpstr>
      <vt:lpstr>Future Work</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Tracking Tracker Blockers: Privacy Software Review</dc:title>
  <cp:lastModifiedBy>bryanvd</cp:lastModifiedBy>
  <cp:revision>7</cp:revision>
  <dcterms:modified xsi:type="dcterms:W3CDTF">2020-03-19T19:27:54Z</dcterms:modified>
</cp:coreProperties>
</file>